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57" r:id="rId4"/>
    <p:sldId id="258" r:id="rId5"/>
    <p:sldId id="285" r:id="rId6"/>
    <p:sldId id="259" r:id="rId7"/>
    <p:sldId id="260" r:id="rId8"/>
    <p:sldId id="261" r:id="rId9"/>
    <p:sldId id="262" r:id="rId10"/>
    <p:sldId id="263" r:id="rId11"/>
    <p:sldId id="264" r:id="rId12"/>
    <p:sldId id="286" r:id="rId13"/>
    <p:sldId id="265" r:id="rId14"/>
    <p:sldId id="266" r:id="rId15"/>
    <p:sldId id="267" r:id="rId16"/>
    <p:sldId id="287" r:id="rId17"/>
    <p:sldId id="28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9" r:id="rId29"/>
    <p:sldId id="279" r:id="rId30"/>
    <p:sldId id="280" r:id="rId31"/>
    <p:sldId id="281" r:id="rId32"/>
    <p:sldId id="282" r:id="rId33"/>
    <p:sldId id="283" r:id="rId34"/>
    <p:sldId id="290" r:id="rId35"/>
    <p:sldId id="291" r:id="rId36"/>
    <p:sldId id="292" r:id="rId37"/>
    <p:sldId id="293" r:id="rId38"/>
    <p:sldId id="29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688" autoAdjust="0"/>
  </p:normalViewPr>
  <p:slideViewPr>
    <p:cSldViewPr>
      <p:cViewPr varScale="1">
        <p:scale>
          <a:sx n="165" d="100"/>
          <a:sy n="165" d="100"/>
        </p:scale>
        <p:origin x="1674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 smtClean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Calculus </a:t>
            </a: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Single Variable</a:t>
            </a:r>
            <a:endParaRPr lang="en-US" sz="44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4" y="3320143"/>
            <a:ext cx="4049485" cy="303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34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you were given an equation that related the </a:t>
                </a:r>
                <a:r>
                  <a:rPr lang="en-US" sz="3200" b="1" dirty="0" smtClean="0"/>
                  <a:t>variables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</a:t>
                </a:r>
                <a:r>
                  <a:rPr lang="en-US" sz="3200" b="1" dirty="0" smtClean="0"/>
                  <a:t>were asked </a:t>
                </a:r>
                <a:r>
                  <a:rPr lang="en-US" sz="3200" b="1" dirty="0"/>
                  <a:t>to find the rate of change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 smtClean="0"/>
                  <a:t> 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31018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each of the remaining examples in this </a:t>
            </a:r>
            <a:r>
              <a:rPr lang="en-US" sz="3200" b="1" dirty="0" smtClean="0"/>
              <a:t>lecture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you must create a </a:t>
            </a:r>
            <a:r>
              <a:rPr lang="en-US" sz="3200" b="1" dirty="0" smtClean="0"/>
              <a:t>mathematical model </a:t>
            </a:r>
            <a:r>
              <a:rPr lang="en-US" sz="3200" b="1" dirty="0"/>
              <a:t>from a verbal description.</a:t>
            </a:r>
          </a:p>
        </p:txBody>
      </p:sp>
    </p:spTree>
    <p:extLst>
      <p:ext uri="{BB962C8B-B14F-4D97-AF65-F5344CB8AC3E}">
        <p14:creationId xmlns:p14="http://schemas.microsoft.com/office/powerpoint/2010/main" val="228491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3. </a:t>
            </a: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Ripples in a </a:t>
            </a: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1" y="596205"/>
                <a:ext cx="914400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pebble is dropped into a </a:t>
                </a:r>
                <a:r>
                  <a:rPr lang="en-US" sz="3200" b="1" dirty="0" smtClean="0"/>
                  <a:t>calm pond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causing ripples in the form of </a:t>
                </a:r>
                <a:r>
                  <a:rPr lang="en-US" sz="3200" b="1" dirty="0" smtClean="0"/>
                  <a:t>concentric circles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96205"/>
                <a:ext cx="9144001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255915"/>
            <a:ext cx="3667125" cy="4602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3353017"/>
                <a:ext cx="52578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radius of the outer ripple is increasing at </a:t>
                </a:r>
                <a:r>
                  <a:rPr lang="en-US" sz="3200" b="1" dirty="0" smtClean="0"/>
                  <a:t>a constant </a:t>
                </a:r>
                <a:r>
                  <a:rPr lang="en-US" sz="3200" b="1" dirty="0"/>
                  <a:t>rate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foot per second.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53017"/>
                <a:ext cx="5257800" cy="2971583"/>
              </a:xfrm>
              <a:prstGeom prst="rect">
                <a:avLst/>
              </a:prstGeom>
              <a:blipFill rotWithShape="0">
                <a:blip r:embed="rId4"/>
                <a:stretch>
                  <a:fillRect l="-2897" r="-2781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07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585985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When the radius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 feet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at what rate is the </a:t>
                </a:r>
                <a:r>
                  <a:rPr lang="en-US" sz="3200" b="1" dirty="0" smtClean="0"/>
                  <a:t>total area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of the disturbed water changing?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5985"/>
                <a:ext cx="914400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3. </a:t>
            </a: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Ripples in a </a:t>
            </a: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Pond 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498876"/>
                <a:ext cx="9144000" cy="3063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:r>
                  <a:rPr lang="en-US" sz="3200" b="1" dirty="0" smtClean="0"/>
                  <a:t>variables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are related </a:t>
                </a:r>
                <a:r>
                  <a:rPr lang="en-US" sz="3200" b="1" dirty="0" smtClean="0"/>
                  <a:t>by the equation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98876"/>
                <a:ext cx="9144000" cy="3063724"/>
              </a:xfrm>
              <a:prstGeom prst="rect">
                <a:avLst/>
              </a:prstGeom>
              <a:blipFill rotWithShape="0">
                <a:blip r:embed="rId3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9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0"/>
                <a:ext cx="9144000" cy="4821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rate of change of the radius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 smtClean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C00000"/>
                    </a:solidFill>
                  </a:rPr>
                  <a:t>Equation</a:t>
                </a:r>
                <a:r>
                  <a:rPr lang="en-US" sz="3200" b="1" dirty="0" smtClean="0"/>
                  <a:t>:		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C00000"/>
                    </a:solidFill>
                  </a:rPr>
                  <a:t>Given rate</a:t>
                </a:r>
                <a:r>
                  <a:rPr lang="en-US" sz="3200" b="1" dirty="0" smtClean="0"/>
                  <a:t>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C00000"/>
                    </a:solidFill>
                  </a:rPr>
                  <a:t>Find</a:t>
                </a:r>
                <a:r>
                  <a:rPr lang="en-US" sz="3200" b="1" dirty="0" smtClean="0"/>
                  <a:t>: 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</m:oMath>
                </a14:m>
                <a:r>
                  <a:rPr lang="en-US" sz="3200" b="1" dirty="0" smtClean="0"/>
                  <a:t> 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32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821320"/>
              </a:xfrm>
              <a:prstGeom prst="rect">
                <a:avLst/>
              </a:prstGeom>
              <a:blipFill rotWithShape="0"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51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the radius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 feet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area is changing at a rate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square feet per second.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2880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With this information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proceed as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𝐄𝐱𝐚𝐦𝐩𝐥𝐞𝐬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80532"/>
              </a:xfrm>
              <a:prstGeom prst="rect">
                <a:avLst/>
              </a:prstGeom>
              <a:blipFill rotWithShape="0">
                <a:blip r:embed="rId3"/>
                <a:stretch>
                  <a:fillRect l="-1800" t="-296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2869710"/>
                <a:ext cx="9144000" cy="2388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Substituting the given data into the last expression produces: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69710"/>
                <a:ext cx="9144000" cy="2388090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0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Guidelines for Solving Related-Rate Problems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 smtClean="0"/>
              <a:t>Identify </a:t>
            </a:r>
            <a:r>
              <a:rPr lang="en-US" sz="3200" b="1" dirty="0"/>
              <a:t>all given quantities and quantities to be determined. Make a </a:t>
            </a:r>
            <a:r>
              <a:rPr lang="en-US" sz="3200" b="1" dirty="0" smtClean="0"/>
              <a:t>sketch and </a:t>
            </a:r>
            <a:r>
              <a:rPr lang="en-US" sz="3200" b="1" dirty="0"/>
              <a:t>label the quantities.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177281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 startAt="2"/>
            </a:pPr>
            <a:r>
              <a:rPr lang="en-US" sz="3200" b="1" dirty="0"/>
              <a:t>Write an equation involving the variables whose rates of change either </a:t>
            </a:r>
            <a:r>
              <a:rPr lang="en-US" sz="3200" b="1" dirty="0" smtClean="0"/>
              <a:t>are given </a:t>
            </a:r>
            <a:r>
              <a:rPr lang="en-US" sz="3200" b="1" dirty="0"/>
              <a:t>or are to be determined.</a:t>
            </a:r>
          </a:p>
        </p:txBody>
      </p:sp>
    </p:spTree>
    <p:extLst>
      <p:ext uri="{BB962C8B-B14F-4D97-AF65-F5344CB8AC3E}">
        <p14:creationId xmlns:p14="http://schemas.microsoft.com/office/powerpoint/2010/main" val="275991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70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Guidelines for Solving Related-Rate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Problems</a:t>
                </a:r>
                <a:endParaRPr lang="en-US" sz="3200" b="1" dirty="0" smtClean="0"/>
              </a:p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sz="3200" b="1" dirty="0" smtClean="0"/>
                  <a:t>Using the Chain Rule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implicitly differentiate both sides of the equation with respect </a:t>
                </a:r>
                <a:r>
                  <a:rPr lang="en-US" sz="3200" b="1" dirty="0"/>
                  <a:t>to </a:t>
                </a:r>
                <a:r>
                  <a:rPr lang="en-US" sz="3200" b="1" dirty="0" smtClean="0"/>
                  <a:t>time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70108"/>
              </a:xfrm>
              <a:prstGeom prst="rect">
                <a:avLst/>
              </a:prstGeom>
              <a:blipFill rotWithShape="0">
                <a:blip r:embed="rId2"/>
                <a:stretch>
                  <a:fillRect l="-2000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5873809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 startAt="5"/>
            </a:pPr>
            <a:r>
              <a:rPr lang="en-US" sz="3200" b="1" dirty="0"/>
              <a:t>Then solve for the </a:t>
            </a:r>
            <a:r>
              <a:rPr lang="en-US" sz="3200" b="1" dirty="0" smtClean="0"/>
              <a:t>required rate </a:t>
            </a:r>
            <a:r>
              <a:rPr lang="en-US" sz="3200" b="1" dirty="0"/>
              <a:t>of change.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329681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eriod" startAt="4"/>
                </a:pPr>
                <a:r>
                  <a:rPr lang="en-US" sz="3200" b="1" dirty="0" smtClean="0"/>
                  <a:t>After </a:t>
                </a:r>
                <a:r>
                  <a:rPr lang="en-US" sz="3200" b="1" dirty="0"/>
                  <a:t>completing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𝐒𝐭𝐞𝐩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substitute into the resulting equation all known values for the variables and their rates of change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29681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2000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35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table below lists examples of mathematical </a:t>
            </a:r>
            <a:r>
              <a:rPr lang="en-US" sz="3200" b="1" dirty="0" smtClean="0"/>
              <a:t>models </a:t>
            </a:r>
            <a:r>
              <a:rPr lang="en-US" sz="3200" b="1" dirty="0"/>
              <a:t>involving rates of </a:t>
            </a:r>
            <a:r>
              <a:rPr lang="en-US" sz="3200" b="1" dirty="0" smtClean="0"/>
              <a:t>change.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6322056"/>
                  </p:ext>
                </p:extLst>
              </p:nvPr>
            </p:nvGraphicFramePr>
            <p:xfrm>
              <a:off x="0" y="1752600"/>
              <a:ext cx="9144000" cy="3840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0"/>
                    <a:gridCol w="4572000"/>
                  </a:tblGrid>
                  <a:tr h="4061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3200" b="1" dirty="0" smtClean="0"/>
                            <a:t>Verbal Statement</a:t>
                          </a:r>
                          <a:endParaRPr lang="en-US" sz="3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3200" b="1" dirty="0" smtClean="0"/>
                            <a:t>Mathematical Model</a:t>
                          </a:r>
                          <a:endParaRPr lang="en-US" sz="3200" b="1" dirty="0"/>
                        </a:p>
                      </a:txBody>
                      <a:tcPr/>
                    </a:tc>
                  </a:tr>
                  <a:tr h="40613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3200" b="1" dirty="0" smtClean="0"/>
                            <a:t>The velocity of a car after traveling for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sz="3200" b="1" dirty="0" smtClean="0"/>
                            <a:t> hour</a:t>
                          </a:r>
                          <a:r>
                            <a:rPr lang="en-US" sz="3200" b="1" baseline="0" dirty="0" smtClean="0"/>
                            <a:t> </a:t>
                          </a:r>
                          <a:r>
                            <a:rPr lang="en-US" sz="3200" b="1" dirty="0" smtClean="0"/>
                            <a:t>is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𝟓𝟎</m:t>
                              </m:r>
                            </m:oMath>
                          </a14:m>
                          <a:r>
                            <a:rPr lang="en-US" sz="3200" b="1" dirty="0" smtClean="0"/>
                            <a:t> miles per hour.</a:t>
                          </a:r>
                          <a:endParaRPr lang="en-US" sz="3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3200" b="1" dirty="0" smtClean="0"/>
                            <a:t> distance traveled</a:t>
                          </a:r>
                        </a:p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num>
                                <m:den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den>
                              </m:f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𝟓𝟎</m:t>
                              </m:r>
                            </m:oMath>
                          </a14:m>
                          <a:r>
                            <a:rPr lang="en-US" sz="3200" b="1" dirty="0" smtClean="0"/>
                            <a:t> when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en-US" sz="3200" b="1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6322056"/>
                  </p:ext>
                </p:extLst>
              </p:nvPr>
            </p:nvGraphicFramePr>
            <p:xfrm>
              <a:off x="0" y="1752600"/>
              <a:ext cx="9144000" cy="3840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0"/>
                    <a:gridCol w="4572000"/>
                  </a:tblGrid>
                  <a:tr h="8229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3200" b="1" dirty="0" smtClean="0"/>
                            <a:t>Verbal Statement</a:t>
                          </a:r>
                          <a:endParaRPr lang="en-US" sz="3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3200" b="1" dirty="0" smtClean="0"/>
                            <a:t>Mathematical Model</a:t>
                          </a:r>
                          <a:endParaRPr lang="en-US" sz="3200" b="1" dirty="0"/>
                        </a:p>
                      </a:txBody>
                      <a:tcPr/>
                    </a:tc>
                  </a:tr>
                  <a:tr h="3017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67" t="-27419" r="-100667" b="-4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267" t="-27419" r="-667" b="-403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4750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0906429"/>
                  </p:ext>
                </p:extLst>
              </p:nvPr>
            </p:nvGraphicFramePr>
            <p:xfrm>
              <a:off x="0" y="0"/>
              <a:ext cx="9144000" cy="64678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0"/>
                    <a:gridCol w="4572000"/>
                  </a:tblGrid>
                  <a:tr h="4061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40000"/>
                            </a:lnSpc>
                          </a:pPr>
                          <a:r>
                            <a:rPr lang="en-US" sz="3200" b="1" dirty="0" smtClean="0"/>
                            <a:t>Verbal Statement</a:t>
                          </a:r>
                          <a:endParaRPr lang="en-US" sz="3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3200" b="1" dirty="0" smtClean="0"/>
                            <a:t>Mathematical Model</a:t>
                          </a:r>
                          <a:endParaRPr lang="en-US" sz="3200" b="1" dirty="0"/>
                        </a:p>
                      </a:txBody>
                      <a:tcPr/>
                    </a:tc>
                  </a:tr>
                  <a:tr h="40613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40000"/>
                            </a:lnSpc>
                          </a:pPr>
                          <a:r>
                            <a:rPr lang="en-US" sz="3200" b="1" dirty="0" smtClean="0"/>
                            <a:t>Water is being pumped</a:t>
                          </a:r>
                          <a:r>
                            <a:rPr lang="en-US" sz="3200" b="1" baseline="0" dirty="0" smtClean="0"/>
                            <a:t> </a:t>
                          </a:r>
                          <a:r>
                            <a:rPr lang="en-US" sz="3200" b="1" dirty="0" smtClean="0"/>
                            <a:t>into a swimming pool</a:t>
                          </a:r>
                          <a:r>
                            <a:rPr lang="en-US" sz="3200" b="1" baseline="0" dirty="0" smtClean="0"/>
                            <a:t> </a:t>
                          </a:r>
                          <a:r>
                            <a:rPr lang="en-US" sz="3200" b="1" dirty="0" smtClean="0"/>
                            <a:t>at a rate of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oMath>
                          </a14:m>
                          <a:r>
                            <a:rPr lang="en-US" sz="3200" b="1" dirty="0" smtClean="0"/>
                            <a:t> cubic meters per hour.</a:t>
                          </a:r>
                          <a:endParaRPr lang="en-US" sz="3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4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3200" b="1" dirty="0" smtClean="0"/>
                            <a:t> volume of water in pool</a:t>
                          </a:r>
                        </a:p>
                        <a:p>
                          <a:pPr>
                            <a:lnSpc>
                              <a:spcPct val="14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den>
                              </m:f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𝐡𝐨𝐮𝐫</m:t>
                              </m:r>
                            </m:oMath>
                          </a14:m>
                          <a:r>
                            <a:rPr lang="en-US" sz="3200" b="1" i="0" dirty="0" smtClean="0"/>
                            <a:t> </a:t>
                          </a:r>
                          <a:endParaRPr lang="en-US" sz="3200" b="1" i="0" dirty="0"/>
                        </a:p>
                      </a:txBody>
                      <a:tcPr/>
                    </a:tc>
                  </a:tr>
                  <a:tr h="40613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40000"/>
                            </a:lnSpc>
                          </a:pPr>
                          <a:r>
                            <a:rPr lang="en-US" sz="3200" b="1" dirty="0" smtClean="0"/>
                            <a:t>A gear is revolving at a rate of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𝟐𝟓</m:t>
                              </m:r>
                            </m:oMath>
                          </a14:m>
                          <a:r>
                            <a:rPr lang="en-US" sz="3200" b="1" dirty="0" smtClean="0"/>
                            <a:t> revolutions</a:t>
                          </a:r>
                        </a:p>
                        <a:p>
                          <a:pPr>
                            <a:lnSpc>
                              <a:spcPct val="140000"/>
                            </a:lnSpc>
                          </a:pPr>
                          <a:r>
                            <a:rPr lang="en-US" sz="3200" b="1" dirty="0" smtClean="0"/>
                            <a:t>per minute </a:t>
                          </a:r>
                        </a:p>
                        <a:p>
                          <a:pPr>
                            <a:lnSpc>
                              <a:spcPct val="140000"/>
                            </a:lnSpc>
                          </a:pPr>
                          <a:r>
                            <a:rPr lang="en-US" sz="3200" b="1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sz="3200" b="1" dirty="0" smtClean="0"/>
                            <a:t> rev.</a:t>
                          </a:r>
                          <a:r>
                            <a:rPr lang="en-US" sz="3200" b="1" baseline="0" dirty="0" smtClean="0"/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1" i="1" baseline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baseline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en-US" sz="3200" b="1" dirty="0" smtClean="0"/>
                            <a:t> radians).</a:t>
                          </a:r>
                          <a:endParaRPr lang="en-US" sz="3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4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3200" b="1" dirty="0" smtClean="0"/>
                            <a:t> angle of revolution</a:t>
                          </a:r>
                        </a:p>
                        <a:p>
                          <a:pPr>
                            <a:lnSpc>
                              <a:spcPct val="14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num>
                                <m:den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𝐝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den>
                              </m:f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𝟐𝟓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3200" b="1" dirty="0" smtClean="0"/>
                            <a:t> rad/min</a:t>
                          </a:r>
                          <a:endParaRPr lang="en-US" sz="3200" b="1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0906429"/>
                  </p:ext>
                </p:extLst>
              </p:nvPr>
            </p:nvGraphicFramePr>
            <p:xfrm>
              <a:off x="0" y="0"/>
              <a:ext cx="9144000" cy="64678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0"/>
                    <a:gridCol w="4572000"/>
                  </a:tblGrid>
                  <a:tr h="8229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40000"/>
                            </a:lnSpc>
                          </a:pPr>
                          <a:r>
                            <a:rPr lang="en-US" sz="3200" b="1" dirty="0" smtClean="0"/>
                            <a:t>Verbal Statement</a:t>
                          </a:r>
                          <a:endParaRPr lang="en-US" sz="3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3200" b="1" dirty="0" smtClean="0"/>
                            <a:t>Mathematical Model</a:t>
                          </a:r>
                          <a:endParaRPr lang="en-US" sz="3200" b="1" dirty="0"/>
                        </a:p>
                      </a:txBody>
                      <a:tcPr/>
                    </a:tc>
                  </a:tr>
                  <a:tr h="28224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67" t="-29590" r="-100667" b="-104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267" t="-29590" r="-667" b="-104968"/>
                          </a:stretch>
                        </a:blipFill>
                      </a:tcPr>
                    </a:tc>
                  </a:tr>
                  <a:tr h="28224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67" t="-129590" r="-100667" b="-4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267" t="-129590" r="-667" b="-496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012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4625081"/>
                <a:ext cx="56388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rate of change of the radius when the radius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 feet.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25081"/>
                <a:ext cx="5638800" cy="2232919"/>
              </a:xfrm>
              <a:prstGeom prst="rect">
                <a:avLst/>
              </a:prstGeom>
              <a:blipFill rotWithShape="0">
                <a:blip r:embed="rId2"/>
                <a:stretch>
                  <a:fillRect l="-2703" r="-270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0"/>
            <a:ext cx="5715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4. </a:t>
            </a: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Inflating </a:t>
            </a: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Balloon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1524217"/>
                <a:ext cx="5715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Air is being pumped into a spherical balloon (see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/>
                  <a:t>) </a:t>
                </a:r>
                <a:r>
                  <a:rPr lang="en-US" sz="3200" b="1" dirty="0"/>
                  <a:t>at a rate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cubic feet </a:t>
                </a:r>
                <a:r>
                  <a:rPr lang="en-US" sz="3200" b="1" dirty="0"/>
                  <a:t>per minute.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4217"/>
                <a:ext cx="57150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2665" r="-2559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7883"/>
            <a:ext cx="3352800" cy="685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2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895600"/>
            <a:ext cx="8991600" cy="838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Related Rates</a:t>
            </a:r>
            <a:endParaRPr lang="en-US" sz="5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397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 the problem can be stated as shown: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C00000"/>
                    </a:solidFill>
                  </a:rPr>
                  <a:t>Given rate</a:t>
                </a:r>
                <a:r>
                  <a:rPr lang="en-US" sz="3200" b="1" dirty="0" smtClean="0"/>
                  <a:t>:		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C00000"/>
                    </a:solidFill>
                  </a:rPr>
                  <a:t>Find</a:t>
                </a:r>
                <a:r>
                  <a:rPr lang="en-US" sz="3200" b="1" dirty="0" smtClean="0"/>
                  <a:t>:			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 smtClean="0"/>
                  <a:t> 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1986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be the volume of the balloon and </a:t>
                </a:r>
                <a:r>
                  <a:rPr lang="en-US" sz="3200" b="1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be its radius.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986698"/>
              </a:xfrm>
              <a:prstGeom prst="rect">
                <a:avLst/>
              </a:prstGeom>
              <a:blipFill rotWithShape="0">
                <a:blip r:embed="rId3"/>
                <a:stretch>
                  <a:fillRect l="-1800" t="-4294" r="-1667" b="-9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2000231"/>
                <a:ext cx="9144000" cy="2647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Because the volume </a:t>
                </a:r>
                <a:r>
                  <a:rPr lang="en-US" sz="3200" b="1" dirty="0"/>
                  <a:t>is increasing at a rate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 cubic feet per minute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know that at </a:t>
                </a:r>
                <a:r>
                  <a:rPr lang="en-US" sz="3200" b="1" dirty="0" smtClean="0"/>
                  <a:t>time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 smtClean="0"/>
                  <a:t> the rate </a:t>
                </a:r>
                <a:r>
                  <a:rPr lang="en-US" sz="3200" b="1" dirty="0"/>
                  <a:t>of change of the volume </a:t>
                </a:r>
                <a:r>
                  <a:rPr lang="en-US" sz="3200" b="1" dirty="0" smtClean="0"/>
                  <a:t>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00231"/>
                <a:ext cx="9144000" cy="2647969"/>
              </a:xfrm>
              <a:prstGeom prst="rect">
                <a:avLst/>
              </a:prstGeom>
              <a:blipFill rotWithShape="0"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30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4112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find the rate of change of the radius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you must find an equation that relates </a:t>
                </a:r>
                <a:r>
                  <a:rPr lang="en-US" sz="3200" b="1" dirty="0" smtClean="0"/>
                  <a:t>the radius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to the </a:t>
                </a:r>
                <a:r>
                  <a:rPr lang="en-US" sz="3200" b="1" dirty="0" smtClean="0"/>
                  <a:t>volume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3200" b="1" dirty="0" smtClean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C00000"/>
                    </a:solidFill>
                  </a:rPr>
                  <a:t>Equation</a:t>
                </a:r>
                <a:r>
                  <a:rPr lang="en-US" sz="3200" b="1" dirty="0" smtClean="0"/>
                  <a:t>:		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112088"/>
              </a:xfrm>
              <a:prstGeom prst="rect">
                <a:avLst/>
              </a:prstGeom>
              <a:blipFill rotWithShape="0">
                <a:blip r:embed="rId2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4276011"/>
                <a:ext cx="9144000" cy="2581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sz="3200" b="1" dirty="0" smtClean="0"/>
                  <a:t>Differentiating both sides of the equation with </a:t>
                </a:r>
                <a:r>
                  <a:rPr lang="en-US" sz="3200" b="1" dirty="0"/>
                  <a:t>respect </a:t>
                </a:r>
                <a:r>
                  <a:rPr lang="en-US" sz="3200" b="1" dirty="0" smtClean="0"/>
                  <a:t>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 smtClean="0"/>
                  <a:t> produces: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76011"/>
                <a:ext cx="9144000" cy="2581989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15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2531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/>
                <a:r>
                  <a:rPr lang="en-US" sz="3200" b="1" dirty="0" smtClean="0"/>
                  <a:t>Now we have to solve the last equation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</m:oMath>
                </a14:m>
                <a:r>
                  <a:rPr lang="en-US" sz="3200" b="1" dirty="0" smtClean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531270"/>
              </a:xfrm>
              <a:prstGeom prst="rect">
                <a:avLst/>
              </a:prstGeom>
              <a:blipFill rotWithShape="0">
                <a:blip r:embed="rId2"/>
                <a:stretch>
                  <a:fillRect l="-1800" t="-3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2590800"/>
                <a:ext cx="9144000" cy="1876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sz="3200" b="1" dirty="0" smtClean="0"/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the rate of change of the radius </a:t>
                </a:r>
                <a:r>
                  <a:rPr lang="en-US" sz="3200" b="1" dirty="0" smtClean="0"/>
                  <a:t>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𝟏𝟔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𝟎𝟗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𝐟𝐨𝐨𝐭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𝐩𝐞𝐫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𝐦𝐢𝐧𝐮𝐭𝐞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0800"/>
                <a:ext cx="9144000" cy="1876091"/>
              </a:xfrm>
              <a:prstGeom prst="rect">
                <a:avLst/>
              </a:prstGeom>
              <a:blipFill rotWithShape="0"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4625081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Note </a:t>
            </a:r>
            <a:r>
              <a:rPr lang="en-US" sz="3200" b="1" dirty="0" smtClean="0"/>
              <a:t>in this Example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that </a:t>
            </a:r>
            <a:r>
              <a:rPr lang="en-US" sz="3200" b="1" dirty="0"/>
              <a:t>the volume is increasing at a constant rate but the </a:t>
            </a:r>
            <a:r>
              <a:rPr lang="en-US" sz="3200" b="1" dirty="0" smtClean="0"/>
              <a:t>radius is </a:t>
            </a:r>
            <a:r>
              <a:rPr lang="en-US" sz="3200" b="1" dirty="0"/>
              <a:t>increasing at a variable rate.</a:t>
            </a:r>
          </a:p>
        </p:txBody>
      </p:sp>
    </p:spTree>
    <p:extLst>
      <p:ext uri="{BB962C8B-B14F-4D97-AF65-F5344CB8AC3E}">
        <p14:creationId xmlns:p14="http://schemas.microsoft.com/office/powerpoint/2010/main" val="222485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Afterthought</a:t>
            </a:r>
          </a:p>
          <a:p>
            <a:pPr algn="just">
              <a:lnSpc>
                <a:spcPct val="150000"/>
              </a:lnSpc>
            </a:pPr>
            <a:r>
              <a:rPr lang="en-US" sz="3200" b="1" dirty="0"/>
              <a:t>Just because two rates are related does not mean </a:t>
            </a:r>
            <a:r>
              <a:rPr lang="en-US" sz="3200" b="1" dirty="0" smtClean="0"/>
              <a:t>that they </a:t>
            </a:r>
            <a:r>
              <a:rPr lang="en-US" sz="3200" b="1" dirty="0"/>
              <a:t>are proportional.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2514600"/>
                <a:ext cx="9144000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this particular case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radius is growing more and </a:t>
                </a:r>
                <a:r>
                  <a:rPr lang="en-US" sz="3200" b="1" dirty="0" smtClean="0"/>
                  <a:t>more slowly </a:t>
                </a:r>
                <a:r>
                  <a:rPr lang="en-US" sz="3200" b="1" dirty="0"/>
                  <a:t>as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/>
                  <a:t> increases.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Do </a:t>
                </a:r>
                <a:r>
                  <a:rPr lang="en-US" sz="3200" b="1" dirty="0"/>
                  <a:t>you see why?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2462213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14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4697409"/>
                <a:ext cx="9144000" cy="216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decreasing at a rate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𝟒𝟎𝟎</m:t>
                    </m:r>
                  </m:oMath>
                </a14:m>
                <a:r>
                  <a:rPr lang="en-US" sz="3200" b="1" dirty="0"/>
                  <a:t> miles per hour </a:t>
                </a:r>
                <a:r>
                  <a:rPr lang="en-US" sz="3200" b="1" dirty="0" smtClean="0"/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3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 smtClean="0"/>
                  <a:t>miles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what is the speed of the plane?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97409"/>
                <a:ext cx="9144000" cy="2160591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5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0"/>
            <a:ext cx="9144000" cy="124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5. </a:t>
            </a: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Speed of an Airplane Tracked </a:t>
            </a:r>
            <a:endParaRPr lang="en-US" sz="32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Radar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1171864"/>
                <a:ext cx="510540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An airplane is flying on a flight path that will take it directly over a radar </a:t>
                </a:r>
                <a:r>
                  <a:rPr lang="en-US" sz="3200" b="1" dirty="0" smtClean="0"/>
                  <a:t>tracking station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71864"/>
                <a:ext cx="5105400" cy="3539430"/>
              </a:xfrm>
              <a:prstGeom prst="rect">
                <a:avLst/>
              </a:prstGeom>
              <a:blipFill rotWithShape="0">
                <a:blip r:embed="rId3"/>
                <a:stretch>
                  <a:fillRect l="-2983" r="-2864" b="-2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613" y="640414"/>
            <a:ext cx="3991458" cy="385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9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53637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Based on this information we </a:t>
            </a:r>
            <a:r>
              <a:rPr lang="en-US" sz="3200" b="1" dirty="0"/>
              <a:t>can find the velocity of the plane as </a:t>
            </a:r>
            <a:r>
              <a:rPr lang="en-US" sz="3200" b="1" dirty="0" smtClean="0"/>
              <a:t>shown below.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be the horizontal distance from the station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 rotWithShape="0">
                <a:blip r:embed="rId2"/>
                <a:stretch>
                  <a:fillRect l="-1800" t="-4142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2177701"/>
                <a:ext cx="9144000" cy="3093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Notice that 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sSup>
                          <m:sSupPr>
                            <m:ctrlP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p>
                            <m:r>
                              <a:rPr lang="en-US" sz="32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𝟑𝟔</m:t>
                        </m:r>
                      </m:e>
                    </m:ra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3200" b="1" dirty="0" smtClean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C00000"/>
                    </a:solidFill>
                  </a:rPr>
                  <a:t>Given rate</a:t>
                </a:r>
                <a:r>
                  <a:rPr lang="en-US" sz="3200" b="1" dirty="0" smtClean="0"/>
                  <a:t>: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num>
                      <m:den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𝟒𝟎𝟎</m:t>
                    </m:r>
                  </m:oMath>
                </a14:m>
                <a:r>
                  <a:rPr lang="en-US" sz="3200" b="1" dirty="0" smtClean="0"/>
                  <a:t> 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C00000"/>
                    </a:solidFill>
                  </a:rPr>
                  <a:t>Find</a:t>
                </a:r>
                <a:r>
                  <a:rPr lang="en-US" sz="3200" b="1" dirty="0" smtClean="0"/>
                  <a:t>: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</m:oMath>
                </a14:m>
                <a:r>
                  <a:rPr lang="en-US" sz="3200" b="1" dirty="0" smtClean="0"/>
                  <a:t> 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77701"/>
                <a:ext cx="9144000" cy="3093732"/>
              </a:xfrm>
              <a:prstGeom prst="rect">
                <a:avLst/>
              </a:prstGeom>
              <a:blipFill rotWithShape="0"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49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0" y="4032873"/>
                <a:ext cx="9144000" cy="1682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</m:den>
                    </m:f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𝟒𝟎𝟎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800" b="1" dirty="0" smtClean="0"/>
                  <a:t>Substitute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 smtClean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num>
                      <m:den>
                        <m:r>
                          <a:rPr lang="en-US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</m:oMath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	    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                   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𝟓𝟎𝟎</m:t>
                    </m:r>
                  </m:oMath>
                </a14:m>
                <a:r>
                  <a:rPr lang="en-US" sz="28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𝐦𝐢𝐥𝐞𝐬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𝐩𝐞𝐫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𝐡𝐨𝐮𝐫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32873"/>
                <a:ext cx="9144000" cy="168212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3870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Equation: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 smtClean="0"/>
                  <a:t>	Pythagorean Theorem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	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𝒔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num>
                      <m:den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/>
                  <a:t>	Differentiate with respect </a:t>
                </a:r>
                <a:r>
                  <a:rPr lang="en-US" sz="2800" b="1" dirty="0" smtClean="0"/>
                  <a:t>to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2800" b="1" dirty="0" smtClean="0">
                  <a:solidFill>
                    <a:srgbClr val="0070C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num>
                      <m:den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 smtClean="0"/>
                  <a:t>		Solve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70931"/>
              </a:xfrm>
              <a:prstGeom prst="rect">
                <a:avLst/>
              </a:prstGeom>
              <a:blipFill rotWithShape="0">
                <a:blip r:embed="rId3"/>
                <a:stretch>
                  <a:fillRect l="-1800" t="-2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814536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the velocity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𝟓𝟎𝟎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the speed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𝟓𝟎𝟎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14536"/>
                <a:ext cx="9144000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667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46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6. </a:t>
            </a: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Changing Angle of </a:t>
            </a: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Elevation</a:t>
            </a:r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685800"/>
                <a:ext cx="9144000" cy="3063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 television camera at ground level is filming the </a:t>
                </a:r>
                <a:r>
                  <a:rPr lang="en-US" sz="3200" b="1" dirty="0"/>
                  <a:t>lift-off of a space shuttle that is </a:t>
                </a:r>
                <a:r>
                  <a:rPr lang="en-US" sz="3200" b="1" dirty="0" smtClean="0"/>
                  <a:t>rising vertically </a:t>
                </a:r>
                <a:r>
                  <a:rPr lang="en-US" sz="3200" b="1" dirty="0"/>
                  <a:t>according to the position </a:t>
                </a:r>
                <a:r>
                  <a:rPr lang="en-US" sz="3200" b="1" dirty="0" smtClean="0"/>
                  <a:t>equation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𝟓𝟎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5800"/>
                <a:ext cx="9144000" cy="30637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2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976758"/>
            <a:ext cx="4876801" cy="38812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3863876"/>
                <a:ext cx="4191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measured in feet </a:t>
                </a:r>
                <a:r>
                  <a:rPr lang="en-US" sz="3200" b="1" dirty="0" smtClean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 smtClean="0"/>
                  <a:t> is measured </a:t>
                </a:r>
                <a:r>
                  <a:rPr lang="en-US" sz="3200" b="1" dirty="0"/>
                  <a:t>in seconds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63876"/>
                <a:ext cx="4191000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3634" r="-3488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27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5334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camera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𝟐𝟎𝟎𝟎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feet away from </a:t>
                </a:r>
                <a:r>
                  <a:rPr lang="en-US" sz="3200" b="1" dirty="0"/>
                  <a:t>the launch pad.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"/>
                <a:ext cx="9144000" cy="1494255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6. </a:t>
            </a: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Changing Angle of </a:t>
            </a: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Elevation</a:t>
            </a:r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133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Find </a:t>
                </a:r>
                <a:r>
                  <a:rPr lang="en-US" sz="3200" b="1" dirty="0"/>
                  <a:t>the rate of change in the angle of elevation of the camera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/>
                  <a:t> 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3200" b="1" dirty="0"/>
                  <a:t> seconds after lift-off.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33600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be the angle of elevation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800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67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0"/>
                <a:ext cx="9144000" cy="2403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 height </a:t>
                </a:r>
                <a:r>
                  <a:rPr lang="en-US" sz="3200" b="1" dirty="0"/>
                  <a:t>of the </a:t>
                </a:r>
                <a:r>
                  <a:rPr lang="en-US" sz="3200" b="1" dirty="0" smtClean="0"/>
                  <a:t>rocket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𝟓𝟎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𝟓𝟎𝟎𝟎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𝐟𝐞𝐞𝐭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403478"/>
              </a:xfrm>
              <a:prstGeom prst="rect">
                <a:avLst/>
              </a:prstGeom>
              <a:blipFill rotWithShape="0"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2403994"/>
                <a:ext cx="9144000" cy="2248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C00000"/>
                    </a:solidFill>
                  </a:rPr>
                  <a:t>Given rate</a:t>
                </a:r>
                <a:r>
                  <a:rPr lang="en-US" sz="3200" b="1" dirty="0" smtClean="0"/>
                  <a:t>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num>
                      <m:den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𝐯𝐞𝐥𝐨𝐜𝐢𝐭𝐲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𝐫𝐨𝐜𝐤𝐞𝐭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C00000"/>
                    </a:solidFill>
                  </a:rPr>
                  <a:t>Find</a:t>
                </a:r>
                <a:r>
                  <a:rPr lang="en-US" sz="3200" b="1" dirty="0" smtClean="0"/>
                  <a:t>: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num>
                      <m:den>
                        <m:r>
                          <a:rPr lang="en-US" sz="3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den>
                    </m:f>
                  </m:oMath>
                </a14:m>
                <a:r>
                  <a:rPr lang="en-US" sz="3200" b="1" dirty="0" smtClean="0"/>
                  <a:t> 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𝟓𝟎𝟎𝟎</m:t>
                    </m:r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03994"/>
                <a:ext cx="9144000" cy="2248949"/>
              </a:xfrm>
              <a:prstGeom prst="rect">
                <a:avLst/>
              </a:prstGeom>
              <a:blipFill rotWithShape="0"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81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1909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You have already </a:t>
                </a:r>
                <a:r>
                  <a:rPr lang="en-US" sz="3200" b="1" dirty="0"/>
                  <a:t>seen how the Chain Rule can be used to </a:t>
                </a:r>
                <a:r>
                  <a:rPr lang="en-US" sz="3200" b="1" dirty="0" smtClean="0"/>
                  <a:t>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implicitly.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909177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213360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Another important </a:t>
            </a:r>
            <a:r>
              <a:rPr lang="en-US" sz="3200" b="1" dirty="0"/>
              <a:t>use of the Chain Rule is to find the rates of change of two or more </a:t>
            </a:r>
            <a:r>
              <a:rPr lang="en-US" sz="3200" b="1" dirty="0" smtClean="0"/>
              <a:t>related variables </a:t>
            </a:r>
            <a:r>
              <a:rPr lang="en-US" sz="3200" b="1" dirty="0"/>
              <a:t>that are changing with respect to time.</a:t>
            </a:r>
          </a:p>
        </p:txBody>
      </p:sp>
    </p:spTree>
    <p:extLst>
      <p:ext uri="{BB962C8B-B14F-4D97-AF65-F5344CB8AC3E}">
        <p14:creationId xmlns:p14="http://schemas.microsoft.com/office/powerpoint/2010/main" val="262991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0" y="3581400"/>
                <a:ext cx="9144000" cy="1766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Differentiate this equation with respect 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 smtClean="0"/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fName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num>
                        <m:den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𝟐𝟎𝟎𝟎</m:t>
                          </m:r>
                        </m:den>
                      </m:f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US" sz="3200" b="1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1400"/>
                <a:ext cx="9144000" cy="1766381"/>
              </a:xfrm>
              <a:prstGeom prst="rect">
                <a:avLst/>
              </a:prstGeom>
              <a:blipFill rotWithShape="0"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0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838200"/>
                <a:ext cx="9144000" cy="2420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Using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you can </a:t>
                </a:r>
                <a:r>
                  <a:rPr lang="en-US" sz="3200" b="1" dirty="0" smtClean="0"/>
                  <a:t>relate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by the </a:t>
                </a:r>
                <a:r>
                  <a:rPr lang="en-US" sz="3200" b="1" dirty="0" smtClean="0"/>
                  <a:t>equation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𝟐𝟎𝟎𝟎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8200"/>
                <a:ext cx="9144000" cy="2420086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61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0" y="4395327"/>
                <a:ext cx="9144000" cy="2234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𝟓𝟎𝟎𝟎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you </a:t>
                </a:r>
                <a:r>
                  <a:rPr lang="en-US" sz="3200" b="1" dirty="0" smtClean="0"/>
                  <a:t>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num>
                        <m:den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𝟐𝟗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𝐫𝐚𝐝𝐢𝐚𝐧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𝐩𝐞𝐫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𝐬𝐞𝐜𝐨𝐧𝐝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95327"/>
                <a:ext cx="9144000" cy="2234073"/>
              </a:xfrm>
              <a:prstGeom prst="rect">
                <a:avLst/>
              </a:prstGeom>
              <a:blipFill rotWithShape="0"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1909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num>
                      <m:den>
                        <m:r>
                          <a:rPr lang="en-US" sz="32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𝟏𝟎𝟎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𝟐𝟎𝟎𝟎</m:t>
                        </m:r>
                      </m:den>
                    </m:f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	</a:t>
                </a:r>
                <a:r>
                  <a:rPr lang="en-US" sz="3200" b="1" dirty="0" smtClean="0"/>
                  <a:t>substitute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 smtClean="0"/>
                  <a:t>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num>
                      <m:den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</m:oMath>
                </a14:m>
                <a:endParaRPr lang="en-US" sz="32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909305"/>
              </a:xfrm>
              <a:prstGeom prst="rect">
                <a:avLst/>
              </a:prstGeom>
              <a:blipFill rotWithShape="0">
                <a:blip r:embed="rId3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2100901"/>
                <a:ext cx="9144000" cy="2166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num>
                        <m:den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𝟐𝟎𝟎𝟎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𝟐𝟎𝟎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𝟐𝟎𝟎𝟎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00901"/>
                <a:ext cx="9144000" cy="21662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76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4450819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crankshaft rotates counterclockwise at a constant rate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dirty="0" smtClean="0"/>
                  <a:t>revolutions </a:t>
                </a:r>
                <a:r>
                  <a:rPr lang="en-US" sz="3200" b="1" dirty="0"/>
                  <a:t>per minute.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50819"/>
                <a:ext cx="9144000" cy="1492781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6. </a:t>
            </a: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Velocity of a Piston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557748"/>
                <a:ext cx="43434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the engine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inch connecting rod is fastened to a </a:t>
                </a:r>
                <a:r>
                  <a:rPr lang="en-US" sz="3200" b="1" dirty="0" smtClean="0"/>
                  <a:t>crank of </a:t>
                </a:r>
                <a:r>
                  <a:rPr lang="en-US" sz="3200" b="1" dirty="0"/>
                  <a:t>radius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inches.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748"/>
                <a:ext cx="4343400" cy="3785652"/>
              </a:xfrm>
              <a:prstGeom prst="rect">
                <a:avLst/>
              </a:prstGeom>
              <a:blipFill rotWithShape="0">
                <a:blip r:embed="rId3"/>
                <a:stretch>
                  <a:fillRect l="-3506" r="-3366" b="-2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901" y="726887"/>
            <a:ext cx="4591100" cy="2321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865741"/>
                <a:ext cx="9144000" cy="992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Find the velocity of the piston 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65741"/>
                <a:ext cx="9144000" cy="992259"/>
              </a:xfrm>
              <a:prstGeom prst="rect">
                <a:avLst/>
              </a:prstGeom>
              <a:blipFill rotWithShape="0">
                <a:blip r:embed="rId5"/>
                <a:stretch>
                  <a:fillRect l="-1667" b="-9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7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0" y="4419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Because a complete revolution </a:t>
                </a:r>
                <a:r>
                  <a:rPr lang="en-US" sz="3200" b="1" dirty="0"/>
                  <a:t>corresponds </a:t>
                </a:r>
                <a:r>
                  <a:rPr lang="en-US" sz="3200" b="1" dirty="0" smtClean="0"/>
                  <a:t>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radians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follows </a:t>
                </a:r>
                <a:r>
                  <a:rPr lang="en-US" sz="3200" b="1" dirty="0" smtClean="0"/>
                  <a:t>that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𝐝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𝟒𝟎𝟎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200" b="1" dirty="0" smtClean="0"/>
                  <a:t> radians per minute</a:t>
                </a:r>
                <a:endParaRPr lang="en-US" sz="3200" b="1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960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0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6. The Velocity of a </a:t>
            </a: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Piston (continued)</a:t>
            </a:r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lnSpc>
                <a:spcPct val="150000"/>
              </a:lnSpc>
            </a:pPr>
            <a:r>
              <a:rPr lang="en-US" sz="3200" b="1" dirty="0"/>
              <a:t>The velocity of a piston is related to the angle of the crankshaft.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19812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Label the distances as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shown </a:t>
                </a: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1200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800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209800"/>
            <a:ext cx="3886200" cy="164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4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2741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C00000"/>
                    </a:solidFill>
                  </a:rPr>
                  <a:t>Given rate</a:t>
                </a:r>
                <a:r>
                  <a:rPr lang="en-US" sz="3200" b="1" dirty="0" smtClean="0"/>
                  <a:t>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num>
                      <m:den>
                        <m:r>
                          <a:rPr lang="en-US" sz="32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𝟒𝟎𝟎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200" b="1" dirty="0" smtClean="0"/>
                  <a:t>  (constant rate)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C00000"/>
                    </a:solidFill>
                  </a:rPr>
                  <a:t>Find</a:t>
                </a:r>
                <a:r>
                  <a:rPr lang="en-US" sz="3200" b="1" dirty="0" smtClean="0"/>
                  <a:t>: 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</m:oMath>
                </a14:m>
                <a:r>
                  <a:rPr lang="en-US" sz="3200" b="1" dirty="0" smtClean="0"/>
                  <a:t> 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741391"/>
              </a:xfrm>
              <a:prstGeom prst="rect">
                <a:avLst/>
              </a:prstGeom>
              <a:blipFill rotWithShape="0">
                <a:blip r:embed="rId2"/>
                <a:stretch>
                  <a:fillRect l="-1800" t="-3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2895600"/>
                <a:ext cx="9144000" cy="22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You can use the Law of Cosines 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3200" b="1" dirty="0" smtClean="0"/>
                  <a:t>) </a:t>
                </a:r>
                <a:r>
                  <a:rPr lang="en-US" sz="3200" b="1" dirty="0"/>
                  <a:t>to find an equation that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relates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95600"/>
                <a:ext cx="9144000" cy="2231445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1" y="4097062"/>
            <a:ext cx="4495800" cy="245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5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0" y="4343400"/>
                <a:ext cx="9144000" cy="154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num>
                        <m:den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43400"/>
                <a:ext cx="9144000" cy="154382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C00000"/>
                    </a:solidFill>
                  </a:rPr>
                  <a:t>Equation</a:t>
                </a:r>
                <a:r>
                  <a:rPr lang="en-US" sz="3200" b="1" dirty="0" smtClean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 rotWithShape="0">
                <a:blip r:embed="rId3"/>
                <a:stretch>
                  <a:fillRect l="-1800" t="-4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2209800"/>
                <a:ext cx="9144000" cy="1752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num>
                            <m:den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9800"/>
                <a:ext cx="9144000" cy="17521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5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4045009"/>
                <a:ext cx="9144000" cy="847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45009"/>
                <a:ext cx="9144000" cy="84773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2826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you can solve </a:t>
                </a:r>
                <a:r>
                  <a:rPr lang="en-US" sz="3200" b="1" dirty="0" smtClean="0"/>
                  <a:t>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as </a:t>
                </a:r>
                <a:r>
                  <a:rPr lang="en-US" sz="3200" b="1" dirty="0" smtClean="0"/>
                  <a:t>shown: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26608"/>
              </a:xfrm>
              <a:prstGeom prst="rect">
                <a:avLst/>
              </a:prstGeom>
              <a:blipFill rotWithShape="0">
                <a:blip r:embed="rId3"/>
                <a:stretch>
                  <a:fillRect l="-1800" t="-3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2895600"/>
                <a:ext cx="9144000" cy="847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𝟒𝟗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95600"/>
                <a:ext cx="9144000" cy="8477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5112603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C00000"/>
                    </a:solidFill>
                  </a:rPr>
                  <a:t>Roots</a:t>
                </a:r>
                <a:r>
                  <a:rPr lang="en-US" sz="3200" b="1" dirty="0" smtClean="0"/>
                  <a:t>: 			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12603"/>
                <a:ext cx="9144000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1667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60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3895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 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the velocity of the piston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𝟗𝟔𝟎𝟎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e>
                          </m:rad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𝟒𝟎𝟏𝟖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𝐢𝐧𝐜𝐡𝐞𝐬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𝐩𝐞𝐫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𝐦𝐢𝐧𝐮𝐭𝐞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95362"/>
              </a:xfrm>
              <a:prstGeom prst="rect">
                <a:avLst/>
              </a:prstGeom>
              <a:blipFill rotWithShape="0">
                <a:blip r:embed="rId2"/>
                <a:stretch>
                  <a:fillRect l="-1800" t="-2191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4191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Note that the velocity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/>
                  <a:t> is negative because </a:t>
                </a:r>
                <a:r>
                  <a:rPr lang="en-US" sz="3200" b="1" dirty="0" smtClean="0"/>
                  <a:t>it represents </a:t>
                </a:r>
                <a:r>
                  <a:rPr lang="en-US" sz="3200" b="1" dirty="0"/>
                  <a:t>a distance that </a:t>
                </a:r>
                <a:r>
                  <a:rPr lang="en-US" sz="3200" b="1" dirty="0" smtClean="0"/>
                  <a:t>is decreasing</a:t>
                </a:r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1000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16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2819400"/>
            <a:ext cx="9144000" cy="1087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173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67056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example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when water is drained out of a conical tank (see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)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the volume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radius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the </a:t>
                </a:r>
                <a:r>
                  <a:rPr lang="en-US" sz="3200" b="1" dirty="0" smtClean="0"/>
                  <a:t>height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of the water level are all functions of </a:t>
                </a:r>
                <a:r>
                  <a:rPr lang="en-US" sz="3200" b="1" dirty="0" smtClean="0"/>
                  <a:t>time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7056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2273" r="-2273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947" y="0"/>
            <a:ext cx="2295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3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290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Knowing that these variables are related by the equation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den>
                    </m:f>
                    <m:sSup>
                      <m:sSup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differentiate implicitly with respect </a:t>
                </a:r>
                <a:r>
                  <a:rPr lang="en-US" sz="3200" b="1" dirty="0" smtClean="0"/>
                  <a:t>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to obtain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𝐫𝐞𝐥𝐚𝐭𝐞𝐝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𝐫𝐚𝐭𝐞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equation.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9006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3696551"/>
                <a:ext cx="9144000" cy="1943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This equation is given below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num>
                            <m:den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𝒉𝒓</m:t>
                          </m:r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num>
                            <m:den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b="1" dirty="0" smtClean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96551"/>
                <a:ext cx="9144000" cy="1943737"/>
              </a:xfrm>
              <a:prstGeom prst="rect">
                <a:avLst/>
              </a:prstGeom>
              <a:blipFill rotWithShape="0"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00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From this equation you can see that the rate of change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related to the rates </a:t>
                </a:r>
                <a:r>
                  <a:rPr lang="en-US" sz="3200" b="1" dirty="0" smtClean="0"/>
                  <a:t>of change </a:t>
                </a:r>
                <a:r>
                  <a:rPr lang="en-US" sz="3200" b="1" dirty="0"/>
                  <a:t>of </a:t>
                </a:r>
                <a:r>
                  <a:rPr lang="en-US" sz="3200" b="1" dirty="0" smtClean="0"/>
                  <a:t>both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79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1. Finding a Related Rate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the conical tank </a:t>
                </a:r>
                <a:r>
                  <a:rPr lang="en-US" sz="3200" b="1" dirty="0" smtClean="0"/>
                  <a:t>(see Figure 1)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suppose </a:t>
                </a:r>
                <a:r>
                  <a:rPr lang="en-US" sz="3200" b="1" dirty="0" smtClean="0"/>
                  <a:t>that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height of the water level is changing at a rate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foot per </a:t>
                </a:r>
                <a:r>
                  <a:rPr lang="en-US" sz="3200" b="1" dirty="0" smtClean="0"/>
                  <a:t>minute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radius is changing at a rate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foot per minute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278094"/>
              </a:xfrm>
              <a:prstGeom prst="rect">
                <a:avLst/>
              </a:prstGeom>
              <a:blipFill rotWithShape="0">
                <a:blip r:embed="rId2"/>
                <a:stretch>
                  <a:fillRect l="-1800" t="-1994" r="-1667" b="-1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626555"/>
                <a:ext cx="9144000" cy="22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What is the </a:t>
                </a:r>
                <a:r>
                  <a:rPr lang="en-US" sz="3200" b="1" dirty="0"/>
                  <a:t>rate </a:t>
                </a:r>
                <a:r>
                  <a:rPr lang="en-US" sz="3200" b="1" dirty="0" smtClean="0"/>
                  <a:t>of change </a:t>
                </a:r>
                <a:r>
                  <a:rPr lang="en-US" sz="3200" b="1" dirty="0"/>
                  <a:t>in the volume when the radius </a:t>
                </a:r>
                <a:r>
                  <a:rPr lang="en-US" sz="3200" b="1" dirty="0" smtClean="0"/>
                  <a:t>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foot and the height </a:t>
                </a:r>
                <a:r>
                  <a:rPr lang="en-US" sz="3200" b="1" dirty="0" smtClean="0"/>
                  <a:t>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feet</a:t>
                </a:r>
                <a:r>
                  <a:rPr lang="en-US" sz="3200" b="1" dirty="0" smtClean="0"/>
                  <a:t>?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∗∗∗</m:t>
                    </m:r>
                  </m:oMath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26555"/>
                <a:ext cx="9144000" cy="2231445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64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4626555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Using the Chain Rule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you can differentiate both sides of the equation </a:t>
                </a:r>
                <a:r>
                  <a:rPr lang="en-US" sz="3200" b="1" dirty="0" smtClean="0"/>
                  <a:t>with respect 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26555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800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28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2.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Two Rates That Are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Related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Suppose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are both differentiable functions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are related by the </a:t>
                </a:r>
                <a:r>
                  <a:rPr lang="en-US" sz="3200" b="1" dirty="0" smtClean="0"/>
                  <a:t>equation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17503"/>
              </a:xfrm>
              <a:prstGeom prst="rect">
                <a:avLst/>
              </a:prstGeom>
              <a:blipFill rotWithShape="0">
                <a:blip r:embed="rId3"/>
                <a:stretch>
                  <a:fillRect l="-1800" t="-303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2590800"/>
                <a:ext cx="9144000" cy="1909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</m:oMath>
                </a14:m>
                <a:r>
                  <a:rPr lang="en-US" sz="3200" b="1" dirty="0" smtClean="0"/>
                  <a:t> 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given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 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0800"/>
                <a:ext cx="9144000" cy="1909305"/>
              </a:xfrm>
              <a:prstGeom prst="rect">
                <a:avLst/>
              </a:prstGeom>
              <a:blipFill rotWithShape="0">
                <a:blip r:embed="rId4"/>
                <a:stretch>
                  <a:fillRect l="-1667" b="-5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49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2972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differentiation yields: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72737"/>
              </a:xfrm>
              <a:prstGeom prst="rect">
                <a:avLst/>
              </a:prstGeom>
              <a:blipFill rotWithShape="0"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3200400"/>
                <a:ext cx="9144000" cy="2573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 smtClean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you </a:t>
                </a:r>
                <a:r>
                  <a:rPr lang="en-US" sz="3200" b="1" dirty="0" smtClean="0"/>
                  <a:t>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3200" b="1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0400"/>
                <a:ext cx="9144000" cy="2573718"/>
              </a:xfrm>
              <a:prstGeom prst="rect">
                <a:avLst/>
              </a:prstGeom>
              <a:blipFill rotWithShape="0"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78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475</TotalTime>
  <Words>1392</Words>
  <Application>Microsoft Office PowerPoint</Application>
  <PresentationFormat>On-screen Show (4:3)</PresentationFormat>
  <Paragraphs>169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Cambria Math</vt:lpstr>
      <vt:lpstr>Century Gothic</vt:lpstr>
      <vt:lpstr>Courier New</vt:lpstr>
      <vt:lpstr>Palatino Linotype</vt:lpstr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samir.quliyev</cp:lastModifiedBy>
  <cp:revision>93</cp:revision>
  <dcterms:created xsi:type="dcterms:W3CDTF">2006-08-16T00:00:00Z</dcterms:created>
  <dcterms:modified xsi:type="dcterms:W3CDTF">2019-11-13T16:26:16Z</dcterms:modified>
</cp:coreProperties>
</file>